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6" r:id="rId12"/>
    <p:sldId id="261" r:id="rId13"/>
    <p:sldId id="268" r:id="rId14"/>
  </p:sldIdLst>
  <p:sldSz cx="9601200" cy="7315200"/>
  <p:notesSz cx="7010400" cy="9296400"/>
  <p:defaultTextStyle>
    <a:defPPr>
      <a:defRPr lang="en-US"/>
    </a:defPPr>
    <a:lvl1pPr marL="0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306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6612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9918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3224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6531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702" y="-630"/>
      </p:cViewPr>
      <p:guideLst>
        <p:guide orient="horz" pos="2304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324FD1-3956-4541-B856-86AABE24DF7C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485896F-8196-457C-B842-F67CA92E6D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87480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5917C4-16FB-4C84-8639-C276729E4407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17613" y="696913"/>
            <a:ext cx="45751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9ADFC0C-5C55-442B-9F0A-18DA530A7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3537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3306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6612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9918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3224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6531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272454"/>
            <a:ext cx="816102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4145280"/>
            <a:ext cx="672084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3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3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6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9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6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2C58F-34DB-4A8D-828B-C0BDE3942AFB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89E2-7175-42F6-9D7E-64334AB8BB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2C58F-34DB-4A8D-828B-C0BDE3942AFB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89E2-7175-42F6-9D7E-64334AB8BB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292948"/>
            <a:ext cx="216027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292948"/>
            <a:ext cx="632079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2C58F-34DB-4A8D-828B-C0BDE3942AFB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89E2-7175-42F6-9D7E-64334AB8BB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2C58F-34DB-4A8D-828B-C0BDE3942AFB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89E2-7175-42F6-9D7E-64334AB8BB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700694"/>
            <a:ext cx="8161020" cy="1452880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3100495"/>
            <a:ext cx="8161020" cy="1600199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330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66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9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32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65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98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31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64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2C58F-34DB-4A8D-828B-C0BDE3942AFB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89E2-7175-42F6-9D7E-64334AB8BB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1706880"/>
            <a:ext cx="4240530" cy="482769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1706880"/>
            <a:ext cx="4240530" cy="482769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2C58F-34DB-4A8D-828B-C0BDE3942AFB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89E2-7175-42F6-9D7E-64334AB8BB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637454"/>
            <a:ext cx="4242197" cy="68241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2319867"/>
            <a:ext cx="4242197" cy="421470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7" y="1637454"/>
            <a:ext cx="4243864" cy="68241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7" y="2319867"/>
            <a:ext cx="4243864" cy="421470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2C58F-34DB-4A8D-828B-C0BDE3942AFB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89E2-7175-42F6-9D7E-64334AB8BB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2C58F-34DB-4A8D-828B-C0BDE3942AFB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89E2-7175-42F6-9D7E-64334AB8BB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2C58F-34DB-4A8D-828B-C0BDE3942AFB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89E2-7175-42F6-9D7E-64334AB8BB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91253"/>
            <a:ext cx="3158729" cy="123952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291254"/>
            <a:ext cx="5367338" cy="6243321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" y="1530774"/>
            <a:ext cx="3158729" cy="5003801"/>
          </a:xfrm>
        </p:spPr>
        <p:txBody>
          <a:bodyPr/>
          <a:lstStyle>
            <a:lvl1pPr marL="0" indent="0">
              <a:buNone/>
              <a:defRPr sz="1500"/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2C58F-34DB-4A8D-828B-C0BDE3942AFB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89E2-7175-42F6-9D7E-64334AB8BB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5120640"/>
            <a:ext cx="5760720" cy="60452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653627"/>
            <a:ext cx="5760720" cy="4389120"/>
          </a:xfrm>
        </p:spPr>
        <p:txBody>
          <a:bodyPr/>
          <a:lstStyle>
            <a:lvl1pPr marL="0" indent="0">
              <a:buNone/>
              <a:defRPr sz="3400"/>
            </a:lvl1pPr>
            <a:lvl2pPr marL="483306" indent="0">
              <a:buNone/>
              <a:defRPr sz="3000"/>
            </a:lvl2pPr>
            <a:lvl3pPr marL="966612" indent="0">
              <a:buNone/>
              <a:defRPr sz="2500"/>
            </a:lvl3pPr>
            <a:lvl4pPr marL="1449918" indent="0">
              <a:buNone/>
              <a:defRPr sz="2100"/>
            </a:lvl4pPr>
            <a:lvl5pPr marL="1933224" indent="0">
              <a:buNone/>
              <a:defRPr sz="2100"/>
            </a:lvl5pPr>
            <a:lvl6pPr marL="2416531" indent="0">
              <a:buNone/>
              <a:defRPr sz="2100"/>
            </a:lvl6pPr>
            <a:lvl7pPr marL="2899837" indent="0">
              <a:buNone/>
              <a:defRPr sz="2100"/>
            </a:lvl7pPr>
            <a:lvl8pPr marL="3383143" indent="0">
              <a:buNone/>
              <a:defRPr sz="2100"/>
            </a:lvl8pPr>
            <a:lvl9pPr marL="3866449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5725161"/>
            <a:ext cx="5760720" cy="858519"/>
          </a:xfrm>
        </p:spPr>
        <p:txBody>
          <a:bodyPr/>
          <a:lstStyle>
            <a:lvl1pPr marL="0" indent="0">
              <a:buNone/>
              <a:defRPr sz="1500"/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2C58F-34DB-4A8D-828B-C0BDE3942AFB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289E2-7175-42F6-9D7E-64334AB8BB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60" y="292947"/>
            <a:ext cx="8641080" cy="1219200"/>
          </a:xfrm>
          <a:prstGeom prst="rect">
            <a:avLst/>
          </a:prstGeom>
        </p:spPr>
        <p:txBody>
          <a:bodyPr vert="horz" lIns="96661" tIns="48331" rIns="96661" bIns="4833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706880"/>
            <a:ext cx="8641080" cy="4827694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060" y="6780107"/>
            <a:ext cx="22402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2C58F-34DB-4A8D-828B-C0BDE3942AFB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019800"/>
            <a:ext cx="8229600" cy="701675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0860" y="6780107"/>
            <a:ext cx="22402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289E2-7175-42F6-9D7E-64334AB8BB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66612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480" indent="-362480" algn="l" defTabSz="96661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5372" indent="-302066" algn="l" defTabSz="966612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8265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1571" indent="-241653" algn="l" defTabSz="966612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4878" indent="-241653" algn="l" defTabSz="966612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8184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1490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4796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8102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306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612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918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224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531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837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143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449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609600"/>
            <a:ext cx="8161020" cy="1019175"/>
          </a:xfrm>
        </p:spPr>
        <p:txBody>
          <a:bodyPr>
            <a:normAutofit/>
          </a:bodyPr>
          <a:lstStyle/>
          <a:p>
            <a:r>
              <a:rPr lang="en-US" sz="3000" b="1" dirty="0">
                <a:latin typeface="Arial" pitchFamily="34" charset="0"/>
                <a:cs typeface="Arial" pitchFamily="34" charset="0"/>
              </a:rPr>
              <a:t>The WP-34S and the “HP Calculator Way”</a:t>
            </a:r>
          </a:p>
        </p:txBody>
      </p:sp>
      <p:pic>
        <p:nvPicPr>
          <p:cNvPr id="5" name="Picture 4" descr="wp34S V3 small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628775"/>
            <a:ext cx="2011163" cy="38862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857375"/>
            <a:ext cx="10287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536706"/>
            <a:ext cx="1066800" cy="75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2695575"/>
            <a:ext cx="990600" cy="62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1857375"/>
            <a:ext cx="1066800" cy="70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4676774"/>
            <a:ext cx="1066800" cy="70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5600" y="4676775"/>
            <a:ext cx="1066800" cy="72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3533775"/>
            <a:ext cx="1066800" cy="73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999" y="6710411"/>
            <a:ext cx="669924" cy="5063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48100" y="6139904"/>
            <a:ext cx="186781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Jake Schwartz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435823"/>
            <a:ext cx="8641080" cy="840528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Limitations of the WP-34S </a:t>
            </a:r>
            <a:br>
              <a:rPr lang="en-US" sz="2800" dirty="0" smtClean="0"/>
            </a:br>
            <a:r>
              <a:rPr lang="en-US" sz="2800" dirty="0" smtClean="0"/>
              <a:t>(Understandably due to HP’s design goals of the </a:t>
            </a:r>
            <a:br>
              <a:rPr lang="en-US" sz="2800" dirty="0" smtClean="0"/>
            </a:br>
            <a:r>
              <a:rPr lang="en-US" sz="2800" dirty="0" smtClean="0"/>
              <a:t>platform as a inexpensive financial calc)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1438275"/>
            <a:ext cx="8641080" cy="5362999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LCD has a very limited dot matrix on one line with segment display on the other line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Prevents allowing true soft keys a la </a:t>
            </a:r>
          </a:p>
          <a:p>
            <a:pPr lvl="1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42S/17BII+/50g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Limited information may be shown at one time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Relatively small memory on board with no easy expandability via plug-ins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No native “standard” I/O and we have run out of custom firmware-upgrade cables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No beeper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Keys/keyboard must be manually modified with adhesive labels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4120" y="1857375"/>
            <a:ext cx="388278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999" y="6710411"/>
            <a:ext cx="669924" cy="506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92947"/>
            <a:ext cx="8641080" cy="745278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Where Do We Go From Here?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1143000"/>
            <a:ext cx="8641080" cy="5391574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HP39gII is the latest HP platform, which is significantly more powerful than the 20b/30b system and has a very high resolution display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If repurposing is achievable, a great deal could be done</a:t>
            </a:r>
          </a:p>
          <a:p>
            <a:pPr lvl="1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other “homebrew” community project might bear fruit soon, providing great promise……Eric S. &amp; Richard O.??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2914460"/>
            <a:ext cx="3829050" cy="259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111" y="6710411"/>
            <a:ext cx="669924" cy="506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-40428"/>
            <a:ext cx="8641080" cy="764328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The Evolving March Toward the Future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3" y="1702805"/>
            <a:ext cx="490537" cy="89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6" y="2775225"/>
            <a:ext cx="495300" cy="91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697" y="3829050"/>
            <a:ext cx="596452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667000" y="647700"/>
            <a:ext cx="11544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Repeated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Keystroke 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Sequence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0500" y="647700"/>
            <a:ext cx="11063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Calculator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User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Program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00650" y="647700"/>
            <a:ext cx="15071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Custom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Module / 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Applet/Library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43700" y="647700"/>
            <a:ext cx="11063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Custom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Calculator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Firmware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43850" y="647700"/>
            <a:ext cx="1417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Custom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Calculator</a:t>
            </a:r>
          </a:p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From Scratch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6207" y="3867150"/>
            <a:ext cx="531718" cy="10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43025" y="3848100"/>
            <a:ext cx="495299" cy="102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562225" y="1609724"/>
          <a:ext cx="6762750" cy="5413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2550"/>
                <a:gridCol w="1352550"/>
                <a:gridCol w="1352550"/>
                <a:gridCol w="1352550"/>
                <a:gridCol w="1352550"/>
              </a:tblGrid>
              <a:tr h="10409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HP35 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&amp;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 all others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0948">
                <a:tc>
                  <a:txBody>
                    <a:bodyPr/>
                    <a:lstStyle/>
                    <a:p>
                      <a:pPr algn="ctr"/>
                      <a:r>
                        <a:rPr lang="en-US" sz="19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HP65 /67 /41 &amp; later </a:t>
                      </a:r>
                      <a:r>
                        <a:rPr lang="en-US" sz="1400" b="1" kern="1200" dirty="0" err="1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programmables</a:t>
                      </a:r>
                      <a:endParaRPr lang="en-US" sz="1400" b="1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6661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kern="1200" dirty="0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HP65 /67 /41 &amp; later </a:t>
                      </a:r>
                      <a:r>
                        <a:rPr lang="en-US" sz="1400" b="1" kern="1200" dirty="0" err="1" smtClean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programmables</a:t>
                      </a:r>
                      <a:endParaRPr lang="en-US" sz="1400" b="1" kern="1200" dirty="0" smtClean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27357">
                <a:tc>
                  <a:txBody>
                    <a:bodyPr/>
                    <a:lstStyle/>
                    <a:p>
                      <a:pPr algn="ctr"/>
                      <a:r>
                        <a:rPr lang="en-US" b="0" i="0" baseline="0" dirty="0" smtClean="0">
                          <a:solidFill>
                            <a:sysClr val="windowText" lastClr="000000"/>
                          </a:solidFill>
                        </a:rPr>
                        <a:t>HP41C/CV/CX</a:t>
                      </a:r>
                      <a:r>
                        <a:rPr lang="en-US" b="1" i="0" baseline="0" dirty="0" smtClean="0">
                          <a:solidFill>
                            <a:sysClr val="windowText" lastClr="000000"/>
                          </a:solidFill>
                        </a:rPr>
                        <a:t>,</a:t>
                      </a:r>
                    </a:p>
                    <a:p>
                      <a:pPr algn="ctr"/>
                      <a:r>
                        <a:rPr lang="en-US" b="1" i="0" baseline="0" dirty="0" smtClean="0">
                          <a:solidFill>
                            <a:sysClr val="windowText" lastClr="000000"/>
                          </a:solidFill>
                        </a:rPr>
                        <a:t>38/39/40,</a:t>
                      </a:r>
                    </a:p>
                    <a:p>
                      <a:pPr algn="ctr"/>
                      <a:r>
                        <a:rPr lang="en-US" b="1" i="0" baseline="0" dirty="0" smtClean="0">
                          <a:solidFill>
                            <a:sysClr val="windowText" lastClr="000000"/>
                          </a:solidFill>
                        </a:rPr>
                        <a:t>48/49/50</a:t>
                      </a:r>
                      <a:endParaRPr lang="en-US" b="1" i="0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baseline="0" dirty="0" smtClean="0">
                          <a:solidFill>
                            <a:sysClr val="windowText" lastClr="000000"/>
                          </a:solidFill>
                        </a:rPr>
                        <a:t>HP41C/CV/CX</a:t>
                      </a:r>
                      <a:r>
                        <a:rPr lang="en-US" b="1" i="0" baseline="0" dirty="0" smtClean="0">
                          <a:solidFill>
                            <a:sysClr val="windowText" lastClr="000000"/>
                          </a:solidFill>
                        </a:rPr>
                        <a:t>,</a:t>
                      </a:r>
                    </a:p>
                    <a:p>
                      <a:pPr algn="ctr"/>
                      <a:r>
                        <a:rPr lang="en-US" b="1" i="0" baseline="0" dirty="0" smtClean="0">
                          <a:solidFill>
                            <a:sysClr val="windowText" lastClr="000000"/>
                          </a:solidFill>
                        </a:rPr>
                        <a:t>38/39/40,</a:t>
                      </a:r>
                    </a:p>
                    <a:p>
                      <a:pPr algn="ctr"/>
                      <a:r>
                        <a:rPr lang="en-US" b="1" i="0" baseline="0" dirty="0" smtClean="0">
                          <a:solidFill>
                            <a:sysClr val="windowText" lastClr="000000"/>
                          </a:solidFill>
                        </a:rPr>
                        <a:t>48/49/50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baseline="0" dirty="0" smtClean="0">
                          <a:solidFill>
                            <a:sysClr val="windowText" lastClr="000000"/>
                          </a:solidFill>
                        </a:rPr>
                        <a:t>HP41C/CV/CX</a:t>
                      </a:r>
                      <a:r>
                        <a:rPr lang="en-US" b="1" i="0" baseline="0" dirty="0" smtClean="0">
                          <a:solidFill>
                            <a:sysClr val="windowText" lastClr="000000"/>
                          </a:solidFill>
                        </a:rPr>
                        <a:t>,</a:t>
                      </a:r>
                    </a:p>
                    <a:p>
                      <a:pPr algn="ctr"/>
                      <a:r>
                        <a:rPr lang="en-US" b="1" i="0" baseline="0" dirty="0" smtClean="0">
                          <a:solidFill>
                            <a:sysClr val="windowText" lastClr="000000"/>
                          </a:solidFill>
                        </a:rPr>
                        <a:t>38/39/40,</a:t>
                      </a:r>
                    </a:p>
                    <a:p>
                      <a:pPr algn="ctr"/>
                      <a:r>
                        <a:rPr lang="en-US" b="1" i="0" baseline="0" dirty="0" smtClean="0">
                          <a:solidFill>
                            <a:sysClr val="windowText" lastClr="000000"/>
                          </a:solidFill>
                        </a:rPr>
                        <a:t>48/49/50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0948">
                <a:tc>
                  <a:txBody>
                    <a:bodyPr/>
                    <a:lstStyle/>
                    <a:p>
                      <a:pPr algn="ctr"/>
                      <a:r>
                        <a:rPr lang="en-US" b="1" i="0" baseline="0" dirty="0" smtClean="0">
                          <a:solidFill>
                            <a:sysClr val="windowText" lastClr="000000"/>
                          </a:solidFill>
                        </a:rPr>
                        <a:t>HP20b/30b</a:t>
                      </a:r>
                    </a:p>
                    <a:p>
                      <a:pPr algn="ctr"/>
                      <a:r>
                        <a:rPr lang="en-US" b="1" i="0" baseline="0" dirty="0" smtClean="0">
                          <a:solidFill>
                            <a:sysClr val="windowText" lastClr="000000"/>
                          </a:solidFill>
                        </a:rPr>
                        <a:t>WP-34S</a:t>
                      </a:r>
                      <a:endParaRPr lang="en-US" b="1" i="0" baseline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baseline="0" dirty="0" smtClean="0">
                          <a:solidFill>
                            <a:sysClr val="windowText" lastClr="000000"/>
                          </a:solidFill>
                        </a:rPr>
                        <a:t>HP20b/30b</a:t>
                      </a:r>
                    </a:p>
                    <a:p>
                      <a:pPr algn="ctr"/>
                      <a:r>
                        <a:rPr lang="en-US" b="1" i="0" baseline="0" dirty="0" smtClean="0">
                          <a:solidFill>
                            <a:sysClr val="windowText" lastClr="000000"/>
                          </a:solidFill>
                        </a:rPr>
                        <a:t>WP-34S</a:t>
                      </a:r>
                    </a:p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baseline="0" dirty="0" smtClean="0">
                          <a:solidFill>
                            <a:sysClr val="windowText" lastClr="000000"/>
                          </a:solidFill>
                        </a:rPr>
                        <a:t>HP20b/30b</a:t>
                      </a:r>
                    </a:p>
                    <a:p>
                      <a:pPr algn="ctr"/>
                      <a:r>
                        <a:rPr lang="en-US" b="1" i="0" baseline="0" dirty="0" smtClean="0">
                          <a:solidFill>
                            <a:sysClr val="windowText" lastClr="000000"/>
                          </a:solidFill>
                        </a:rPr>
                        <a:t>WP-34S</a:t>
                      </a:r>
                    </a:p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baseline="0" dirty="0" smtClean="0">
                          <a:solidFill>
                            <a:sysClr val="windowText" lastClr="000000"/>
                          </a:solidFill>
                        </a:rPr>
                        <a:t>HP20b/30b</a:t>
                      </a:r>
                    </a:p>
                    <a:p>
                      <a:pPr algn="ctr"/>
                      <a:r>
                        <a:rPr lang="en-US" b="1" i="0" baseline="0" dirty="0" smtClean="0">
                          <a:solidFill>
                            <a:sysClr val="windowText" lastClr="000000"/>
                          </a:solidFill>
                        </a:rPr>
                        <a:t>WP-34S</a:t>
                      </a:r>
                    </a:p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40948"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ysClr val="windowText" lastClr="000000"/>
                          </a:solidFill>
                        </a:rPr>
                        <a:t>DIY - X</a:t>
                      </a:r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ysClr val="windowText" lastClr="000000"/>
                          </a:solidFill>
                        </a:rPr>
                        <a:t>DIY - X</a:t>
                      </a:r>
                    </a:p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ysClr val="windowText" lastClr="000000"/>
                          </a:solidFill>
                        </a:rPr>
                        <a:t>DIY - X</a:t>
                      </a:r>
                    </a:p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ysClr val="windowText" lastClr="000000"/>
                          </a:solidFill>
                        </a:rPr>
                        <a:t>DIY - X</a:t>
                      </a:r>
                    </a:p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ysClr val="windowText" lastClr="000000"/>
                          </a:solidFill>
                        </a:rPr>
                        <a:t>DIY - X</a:t>
                      </a:r>
                    </a:p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4949580"/>
            <a:ext cx="552450" cy="100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71601" y="4962525"/>
            <a:ext cx="49731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723900" y="6248400"/>
            <a:ext cx="105349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DIY-X???</a:t>
            </a:r>
            <a:endParaRPr lang="en-US" dirty="0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19227" y="2762250"/>
            <a:ext cx="514030" cy="92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14464" y="1684403"/>
            <a:ext cx="500061" cy="92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5159" y="3800475"/>
            <a:ext cx="256341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" y="6963593"/>
            <a:ext cx="334962" cy="253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92947"/>
            <a:ext cx="8641080" cy="79290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HP and the Advanced User Community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1040130"/>
            <a:ext cx="8641080" cy="3694777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HP and the calculator “lunatic fringe” probably are permanently on different paths from here on in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We likely are going to have to do it ourselves from now on and it will continue to have to be labors of love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WP-34S team worked miracles and showed how it could be done – Bravo!!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Monte Dalrymple’s 41CL is another example of serious homebrew magic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We look forward to the “Next Great Ride”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550" y="4734907"/>
            <a:ext cx="4224339" cy="2351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999" y="6710411"/>
            <a:ext cx="669924" cy="506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" y="1859137"/>
            <a:ext cx="4560570" cy="3360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40180" y="5476875"/>
            <a:ext cx="8215482" cy="1097880"/>
          </a:xfrm>
          <a:prstGeom prst="rect">
            <a:avLst/>
          </a:prstGeom>
          <a:noFill/>
        </p:spPr>
        <p:txBody>
          <a:bodyPr wrap="none" lIns="96661" tIns="48331" rIns="96661" bIns="48331" rtlCol="0">
            <a:spAutoFit/>
          </a:bodyPr>
          <a:lstStyle/>
          <a:p>
            <a:r>
              <a:rPr lang="en-US" sz="1300" i="1" dirty="0"/>
              <a:t>HP65 Notes  </a:t>
            </a:r>
            <a:r>
              <a:rPr lang="en-US" sz="1300" dirty="0"/>
              <a:t>V2N5 From June, </a:t>
            </a:r>
            <a:r>
              <a:rPr lang="en-US" sz="1300" dirty="0" smtClean="0"/>
              <a:t>1975                                 Richard Nelson, Paul Hubbert, Bob Bradley discuss what makes</a:t>
            </a:r>
          </a:p>
          <a:p>
            <a:r>
              <a:rPr lang="en-US" sz="1300" dirty="0"/>
              <a:t> </a:t>
            </a:r>
            <a:r>
              <a:rPr lang="en-US" sz="1300" dirty="0" smtClean="0"/>
              <a:t>                                                                                               HP machines superior at ACE Metal Crafts (Melrose Park, IL) at </a:t>
            </a:r>
          </a:p>
          <a:p>
            <a:r>
              <a:rPr lang="en-US" sz="1300" dirty="0"/>
              <a:t> </a:t>
            </a:r>
            <a:r>
              <a:rPr lang="en-US" sz="1300" dirty="0" smtClean="0"/>
              <a:t>                                                                                               the CHIP meeting on 6/6/90 following the 1990 PPC Conference</a:t>
            </a:r>
          </a:p>
          <a:p>
            <a:r>
              <a:rPr lang="en-US" sz="1300" dirty="0"/>
              <a:t> </a:t>
            </a:r>
            <a:r>
              <a:rPr lang="en-US" sz="1300" dirty="0" smtClean="0"/>
              <a:t>                                                                                               at HP’s facility in Rolling Meadows, IL. Also attending were Brian</a:t>
            </a:r>
          </a:p>
          <a:p>
            <a:r>
              <a:rPr lang="en-US" sz="1300" dirty="0"/>
              <a:t> </a:t>
            </a:r>
            <a:r>
              <a:rPr lang="en-US" sz="1300" dirty="0" smtClean="0"/>
              <a:t>                                                                                               Walsh, Jake Schwartz and Ron Johnson.</a:t>
            </a:r>
            <a:endParaRPr lang="en-US" sz="13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1" y="457200"/>
            <a:ext cx="861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Two of enthusiasts’ favorite things have been Wish Lists and What-Makes-HP-Different/Better lists</a:t>
            </a:r>
          </a:p>
          <a:p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970" y="1887712"/>
            <a:ext cx="4301056" cy="3236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789" y="6682654"/>
            <a:ext cx="669924" cy="506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92947"/>
            <a:ext cx="8641080" cy="92625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Typical Wish-list Items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75" y="1706880"/>
            <a:ext cx="7263765" cy="4827694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Faster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More program/data memory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Longer battery life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More expandability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More I/O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More customizability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Bigger screen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More compact (?)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999" y="6710411"/>
            <a:ext cx="669924" cy="506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92947"/>
            <a:ext cx="8641080" cy="85005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Typical Differentiators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8374" y="1295400"/>
            <a:ext cx="6882765" cy="4827694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RPN/RPL (Firmware / FW)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Large ENTER key (Hardware / HW)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Hardware build quality (HW)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Key feel (HW)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Readable screen (HW)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Better Accuracy (FW)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Better Documentation (Doc)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Ease of Use (FW)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Keystroke Efficiency (FW)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Expansive function set (FW)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Programming language (FW)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Customizability (FW)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Well thought-out feature set (FW)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8229600" cy="7016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999" y="6710411"/>
            <a:ext cx="669924" cy="506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92947"/>
            <a:ext cx="8641080" cy="69765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HP and The Community’s Vision Diverges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61125"/>
            <a:ext cx="8229600" cy="701675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676400" y="1371600"/>
            <a:ext cx="0" cy="297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76400" y="4343400"/>
            <a:ext cx="548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72200" y="4351347"/>
            <a:ext cx="173459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Time→</a:t>
            </a:r>
          </a:p>
          <a:p>
            <a:r>
              <a:rPr lang="en-US" sz="1200" dirty="0" smtClean="0"/>
              <a:t>(not necessarily</a:t>
            </a:r>
          </a:p>
          <a:p>
            <a:r>
              <a:rPr lang="en-US" sz="1200" dirty="0" smtClean="0"/>
              <a:t>To scale)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199346" y="1676400"/>
            <a:ext cx="477054" cy="116692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dirty="0" smtClean="0"/>
              <a:t>Features→</a:t>
            </a:r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>
            <a:off x="1724628" y="2245488"/>
            <a:ext cx="5029200" cy="2083444"/>
          </a:xfrm>
          <a:custGeom>
            <a:avLst/>
            <a:gdLst>
              <a:gd name="connsiteX0" fmla="*/ 0 w 5029200"/>
              <a:gd name="connsiteY0" fmla="*/ 2083444 h 2083444"/>
              <a:gd name="connsiteX1" fmla="*/ 1493134 w 5029200"/>
              <a:gd name="connsiteY1" fmla="*/ 1145894 h 2083444"/>
              <a:gd name="connsiteX2" fmla="*/ 3229337 w 5029200"/>
              <a:gd name="connsiteY2" fmla="*/ 405115 h 2083444"/>
              <a:gd name="connsiteX3" fmla="*/ 4525701 w 5029200"/>
              <a:gd name="connsiteY3" fmla="*/ 69449 h 2083444"/>
              <a:gd name="connsiteX4" fmla="*/ 4965539 w 5029200"/>
              <a:gd name="connsiteY4" fmla="*/ 11575 h 2083444"/>
              <a:gd name="connsiteX5" fmla="*/ 4907666 w 5029200"/>
              <a:gd name="connsiteY5" fmla="*/ 1 h 2083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29200" h="2083444">
                <a:moveTo>
                  <a:pt x="0" y="2083444"/>
                </a:moveTo>
                <a:cubicBezTo>
                  <a:pt x="477455" y="1754530"/>
                  <a:pt x="954911" y="1425616"/>
                  <a:pt x="1493134" y="1145894"/>
                </a:cubicBezTo>
                <a:cubicBezTo>
                  <a:pt x="2031357" y="866172"/>
                  <a:pt x="2723909" y="584523"/>
                  <a:pt x="3229337" y="405115"/>
                </a:cubicBezTo>
                <a:cubicBezTo>
                  <a:pt x="3734765" y="225707"/>
                  <a:pt x="4236334" y="135039"/>
                  <a:pt x="4525701" y="69449"/>
                </a:cubicBezTo>
                <a:cubicBezTo>
                  <a:pt x="4815068" y="3859"/>
                  <a:pt x="4901878" y="23150"/>
                  <a:pt x="4965539" y="11575"/>
                </a:cubicBezTo>
                <a:cubicBezTo>
                  <a:pt x="5029200" y="0"/>
                  <a:pt x="4968433" y="0"/>
                  <a:pt x="4907666" y="1"/>
                </a:cubicBezTo>
              </a:path>
            </a:pathLst>
          </a:cu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736203" y="1051368"/>
            <a:ext cx="4035705" cy="3296855"/>
          </a:xfrm>
          <a:custGeom>
            <a:avLst/>
            <a:gdLst>
              <a:gd name="connsiteX0" fmla="*/ 0 w 4035705"/>
              <a:gd name="connsiteY0" fmla="*/ 3265989 h 3296855"/>
              <a:gd name="connsiteX1" fmla="*/ 150470 w 4035705"/>
              <a:gd name="connsiteY1" fmla="*/ 3265989 h 3296855"/>
              <a:gd name="connsiteX2" fmla="*/ 671331 w 4035705"/>
              <a:gd name="connsiteY2" fmla="*/ 3080794 h 3296855"/>
              <a:gd name="connsiteX3" fmla="*/ 1643605 w 4035705"/>
              <a:gd name="connsiteY3" fmla="*/ 2478910 h 3296855"/>
              <a:gd name="connsiteX4" fmla="*/ 2627453 w 4035705"/>
              <a:gd name="connsiteY4" fmla="*/ 1552936 h 3296855"/>
              <a:gd name="connsiteX5" fmla="*/ 3808070 w 4035705"/>
              <a:gd name="connsiteY5" fmla="*/ 244997 h 3296855"/>
              <a:gd name="connsiteX6" fmla="*/ 3993265 w 4035705"/>
              <a:gd name="connsiteY6" fmla="*/ 82951 h 3296855"/>
              <a:gd name="connsiteX7" fmla="*/ 3993265 w 4035705"/>
              <a:gd name="connsiteY7" fmla="*/ 82951 h 3296855"/>
              <a:gd name="connsiteX8" fmla="*/ 3993265 w 4035705"/>
              <a:gd name="connsiteY8" fmla="*/ 82951 h 329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35705" h="3296855">
                <a:moveTo>
                  <a:pt x="0" y="3265989"/>
                </a:moveTo>
                <a:cubicBezTo>
                  <a:pt x="19290" y="3281422"/>
                  <a:pt x="38581" y="3296855"/>
                  <a:pt x="150470" y="3265989"/>
                </a:cubicBezTo>
                <a:cubicBezTo>
                  <a:pt x="262359" y="3235123"/>
                  <a:pt x="422475" y="3211974"/>
                  <a:pt x="671331" y="3080794"/>
                </a:cubicBezTo>
                <a:cubicBezTo>
                  <a:pt x="920187" y="2949614"/>
                  <a:pt x="1317585" y="2733553"/>
                  <a:pt x="1643605" y="2478910"/>
                </a:cubicBezTo>
                <a:cubicBezTo>
                  <a:pt x="1969625" y="2224267"/>
                  <a:pt x="2266709" y="1925255"/>
                  <a:pt x="2627453" y="1552936"/>
                </a:cubicBezTo>
                <a:cubicBezTo>
                  <a:pt x="2988197" y="1180617"/>
                  <a:pt x="3580435" y="489995"/>
                  <a:pt x="3808070" y="244997"/>
                </a:cubicBezTo>
                <a:cubicBezTo>
                  <a:pt x="4035705" y="0"/>
                  <a:pt x="3993265" y="82951"/>
                  <a:pt x="3993265" y="82951"/>
                </a:cubicBezTo>
                <a:lnTo>
                  <a:pt x="3993265" y="82951"/>
                </a:lnTo>
                <a:lnTo>
                  <a:pt x="3993265" y="8295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752600" y="4419600"/>
            <a:ext cx="430887" cy="65768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HP 35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81200" y="4419600"/>
            <a:ext cx="430887" cy="65768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HP 65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0" y="4419600"/>
            <a:ext cx="430887" cy="65768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HP 67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90800" y="4419600"/>
            <a:ext cx="430887" cy="65768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HP 41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76600" y="4419600"/>
            <a:ext cx="430887" cy="65768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HP 48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913" y="4419600"/>
            <a:ext cx="430887" cy="65768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HP 50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05000" y="3505200"/>
            <a:ext cx="46358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HP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971800" y="3733800"/>
            <a:ext cx="73353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6425" y="1066800"/>
            <a:ext cx="762000" cy="77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Straight Arrow Connector 29"/>
          <p:cNvCxnSpPr>
            <a:stCxn id="1026" idx="1"/>
          </p:cNvCxnSpPr>
          <p:nvPr/>
        </p:nvCxnSpPr>
        <p:spPr>
          <a:xfrm flipH="1" flipV="1">
            <a:off x="5410200" y="1447800"/>
            <a:ext cx="276225" cy="44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676400" y="5334000"/>
            <a:ext cx="2209800" cy="0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886200" y="5334000"/>
            <a:ext cx="1600200" cy="0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752600" y="5334000"/>
            <a:ext cx="2055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HP proudly announces new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and exciting things at 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conferences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87781" y="5334000"/>
            <a:ext cx="2207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The user community presents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ideas and suggestions to HP 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at conferences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83913" y="4419600"/>
            <a:ext cx="430887" cy="65768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HP 49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71800" y="4419600"/>
            <a:ext cx="430887" cy="65768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HP 42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93513" y="4369459"/>
            <a:ext cx="400110" cy="70782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HP 35S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Straight Arrow Connector 40"/>
          <p:cNvCxnSpPr>
            <a:endCxn id="18" idx="2"/>
          </p:cNvCxnSpPr>
          <p:nvPr/>
        </p:nvCxnSpPr>
        <p:spPr>
          <a:xfrm flipH="1">
            <a:off x="2407534" y="3857625"/>
            <a:ext cx="2291" cy="2745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2731384" y="3676650"/>
            <a:ext cx="2291" cy="2745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3045709" y="3495675"/>
            <a:ext cx="2291" cy="2745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238625" y="2743200"/>
            <a:ext cx="0" cy="171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600575" y="2343150"/>
            <a:ext cx="1" cy="438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4781550" y="2145506"/>
            <a:ext cx="0" cy="5691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17" idx="2"/>
          </p:cNvCxnSpPr>
          <p:nvPr/>
        </p:nvCxnSpPr>
        <p:spPr>
          <a:xfrm flipH="1">
            <a:off x="4953964" y="1955006"/>
            <a:ext cx="6180" cy="6955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5144166" y="1748589"/>
            <a:ext cx="5350" cy="850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4395790" y="2588418"/>
            <a:ext cx="1" cy="2595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2409826" y="2162175"/>
            <a:ext cx="18346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“The Crossover</a:t>
            </a:r>
          </a:p>
          <a:p>
            <a:pPr algn="ctr"/>
            <a:r>
              <a:rPr lang="en-US" dirty="0" smtClean="0"/>
              <a:t>Point”</a:t>
            </a:r>
            <a:endParaRPr lang="en-US" dirty="0"/>
          </a:p>
        </p:txBody>
      </p:sp>
      <p:sp>
        <p:nvSpPr>
          <p:cNvPr id="94" name="Rectangle 93"/>
          <p:cNvSpPr/>
          <p:nvPr/>
        </p:nvSpPr>
        <p:spPr>
          <a:xfrm>
            <a:off x="2562225" y="2219325"/>
            <a:ext cx="1552575" cy="552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Arrow Connector 95"/>
          <p:cNvCxnSpPr>
            <a:stCxn id="94" idx="2"/>
          </p:cNvCxnSpPr>
          <p:nvPr/>
        </p:nvCxnSpPr>
        <p:spPr>
          <a:xfrm>
            <a:off x="3338513" y="2771775"/>
            <a:ext cx="547687" cy="2476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999" y="6710411"/>
            <a:ext cx="669924" cy="506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92947"/>
            <a:ext cx="8641080" cy="81195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Disposal of the Original HP “Family Jewels”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1485900"/>
            <a:ext cx="8641080" cy="5048674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Prior to the “crossover point”, HP produced “disruptive” calculators, surprising the community and leading with new unexpected and powerful features. Their goals were beyond our expectations.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After the crossover point, HP’s goals began to change due to various factors: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Complex problem solving (and thus the professional users) transitioning to other platforms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Perceived different market (i.e. education) requiring neither state-of-the-art firmware nor hardware built to last a lifetime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Comprehensive documentation considered a “nice to have” rather than a “must”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Cost cutting due to lower profit expectations</a:t>
            </a:r>
          </a:p>
          <a:p>
            <a:pPr lvl="1"/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999" y="6710411"/>
            <a:ext cx="669924" cy="506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92947"/>
            <a:ext cx="8641080" cy="83100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“We Still Want It All!!”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1125855"/>
            <a:ext cx="8641080" cy="48276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For the diehards, our goals have continued upward at a higher pace than “economic reality”: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“Bulletproof” hardware is still important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“Smarter” firmware is demanded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Maximize functionality, flexibility and keystroke efficiency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Retain some form of ENTER/RPN/RPL for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“back-of-the-napkin” calculations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Manuals / reference material documenting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“everything” and more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Comms with the world </a:t>
            </a:r>
          </a:p>
          <a:p>
            <a:pPr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is a must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9849" y="1652588"/>
            <a:ext cx="3011829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9902" y="3269489"/>
            <a:ext cx="2727948" cy="304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7649" y="4970330"/>
            <a:ext cx="2638425" cy="216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999" y="6710411"/>
            <a:ext cx="669924" cy="506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92948"/>
            <a:ext cx="8641080" cy="630978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How Did The Community Keep On Keepin’ On?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1125855"/>
            <a:ext cx="8641080" cy="4827694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Thanks to Cyrille, Tim and the HP team, the 20b/30b financial models could be repurposed with replacement firmware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Thanks to Walter Bonin, Paul Dale, Marcus Von Cube and the “gang” over at the HP Museum Forum, the WP34S was born and raised</a:t>
            </a:r>
          </a:p>
          <a:p>
            <a:pPr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1275" y="3389941"/>
            <a:ext cx="2019299" cy="372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4450" y="3490103"/>
            <a:ext cx="1828799" cy="352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999" y="6710411"/>
            <a:ext cx="669924" cy="506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92948"/>
            <a:ext cx="8641080" cy="57382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Achievements of the WP-34S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28675"/>
            <a:ext cx="8641080" cy="536299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The ‘34S implemented: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Vast function arsenal: 42S + 16C + much more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HP RPN-style programming language with many extensions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Relative ease of use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Multiple function shifts resulting in </a:t>
            </a:r>
          </a:p>
          <a:p>
            <a:pPr lvl="1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good keystroke efficiency 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Incredible speed due to fast CPU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Four user keys facilitated for limited </a:t>
            </a:r>
          </a:p>
          <a:p>
            <a:pPr lvl="1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custom usage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Higher accuracy and dynamic range </a:t>
            </a:r>
          </a:p>
          <a:p>
            <a:pPr lvl="1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than any handheld in its “class”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Firmware to handle optional crystal for accurate timer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Firmware to handle optional IR LED for printing to HP thermal printer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Crash-resistant memory backup space, memory for program banks</a:t>
            </a:r>
          </a:p>
          <a:p>
            <a:pPr lvl="1"/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2074" y="1918780"/>
            <a:ext cx="4010025" cy="2698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137" y="6710411"/>
            <a:ext cx="669924" cy="506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1966</TotalTime>
  <Words>899</Words>
  <Application>Microsoft Office PowerPoint</Application>
  <PresentationFormat>Custom</PresentationFormat>
  <Paragraphs>167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The WP-34S and the “HP Calculator Way”</vt:lpstr>
      <vt:lpstr>PowerPoint Presentation</vt:lpstr>
      <vt:lpstr>Typical Wish-list Items</vt:lpstr>
      <vt:lpstr>Typical Differentiators</vt:lpstr>
      <vt:lpstr>HP and The Community’s Vision Diverges</vt:lpstr>
      <vt:lpstr>Disposal of the Original HP “Family Jewels” </vt:lpstr>
      <vt:lpstr>“We Still Want It All!!”</vt:lpstr>
      <vt:lpstr>How Did The Community Keep On Keepin’ On?</vt:lpstr>
      <vt:lpstr>Achievements of the WP-34S</vt:lpstr>
      <vt:lpstr>Limitations of the WP-34S  (Understandably due to HP’s design goals of the  platform as a inexpensive financial calc)</vt:lpstr>
      <vt:lpstr>Where Do We Go From Here?</vt:lpstr>
      <vt:lpstr>The Evolving March Toward the Future</vt:lpstr>
      <vt:lpstr>HP and the Advanced User Community</vt:lpstr>
    </vt:vector>
  </TitlesOfParts>
  <Company>Lockheed Martin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WP-34S and the “HP Calculator Way”</dc:title>
  <dc:creator>Jacob G Schwartz</dc:creator>
  <cp:lastModifiedBy>Jake Schwartz</cp:lastModifiedBy>
  <cp:revision>69</cp:revision>
  <dcterms:created xsi:type="dcterms:W3CDTF">2012-08-31T20:11:48Z</dcterms:created>
  <dcterms:modified xsi:type="dcterms:W3CDTF">2012-09-14T01:16:44Z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Author">
    <vt:lpwstr>ACCT04\jgschwar</vt:lpwstr>
  </property>
  <property fmtid="{D5CDD505-2E9C-101B-9397-08002B2CF9AE}" pid="3" name="Document Sensitivity">
    <vt:lpwstr>1</vt:lpwstr>
  </property>
  <property fmtid="{D5CDD505-2E9C-101B-9397-08002B2CF9AE}" pid="4" name="ThirdParty">
    <vt:lpwstr/>
  </property>
  <property fmtid="{D5CDD505-2E9C-101B-9397-08002B2CF9AE}" pid="5" name="OCI Restriction">
    <vt:bool>false</vt:bool>
  </property>
  <property fmtid="{D5CDD505-2E9C-101B-9397-08002B2CF9AE}" pid="6" name="OCI Additional Info">
    <vt:lpwstr/>
  </property>
  <property fmtid="{D5CDD505-2E9C-101B-9397-08002B2CF9AE}" pid="7" name="Allow Header Overwrite">
    <vt:bool>true</vt:bool>
  </property>
  <property fmtid="{D5CDD505-2E9C-101B-9397-08002B2CF9AE}" pid="8" name="Allow Footer Overwrite">
    <vt:bool>true</vt:bool>
  </property>
  <property fmtid="{D5CDD505-2E9C-101B-9397-08002B2CF9AE}" pid="9" name="Multiple Selected">
    <vt:lpwstr>-1</vt:lpwstr>
  </property>
  <property fmtid="{D5CDD505-2E9C-101B-9397-08002B2CF9AE}" pid="10" name="SIPLongWording">
    <vt:lpwstr/>
  </property>
  <property fmtid="{D5CDD505-2E9C-101B-9397-08002B2CF9AE}" pid="11" name="_AdHocReviewCycleID">
    <vt:i4>243444668</vt:i4>
  </property>
  <property fmtid="{D5CDD505-2E9C-101B-9397-08002B2CF9AE}" pid="12" name="_NewReviewCycle">
    <vt:lpwstr/>
  </property>
  <property fmtid="{D5CDD505-2E9C-101B-9397-08002B2CF9AE}" pid="13" name="_EmailSubject">
    <vt:lpwstr>HHC2012 Paper V2</vt:lpwstr>
  </property>
  <property fmtid="{D5CDD505-2E9C-101B-9397-08002B2CF9AE}" pid="14" name="_AuthorEmail">
    <vt:lpwstr>jacob.g.schwartz@lmco.com</vt:lpwstr>
  </property>
  <property fmtid="{D5CDD505-2E9C-101B-9397-08002B2CF9AE}" pid="15" name="_AuthorEmailDisplayName">
    <vt:lpwstr>Schwartz, Jacob G</vt:lpwstr>
  </property>
</Properties>
</file>